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79" r:id="rId6"/>
    <p:sldId id="269" r:id="rId7"/>
    <p:sldId id="264" r:id="rId8"/>
    <p:sldId id="265" r:id="rId9"/>
    <p:sldId id="271" r:id="rId10"/>
    <p:sldId id="270" r:id="rId11"/>
    <p:sldId id="268" r:id="rId12"/>
    <p:sldId id="273" r:id="rId13"/>
    <p:sldId id="274" r:id="rId14"/>
    <p:sldId id="275" r:id="rId15"/>
    <p:sldId id="276" r:id="rId16"/>
    <p:sldId id="278" r:id="rId17"/>
    <p:sldId id="281" r:id="rId18"/>
    <p:sldId id="282" r:id="rId19"/>
    <p:sldId id="284" r:id="rId20"/>
    <p:sldId id="287" r:id="rId21"/>
    <p:sldId id="289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7"/>
    <p:restoredTop sz="94721"/>
  </p:normalViewPr>
  <p:slideViewPr>
    <p:cSldViewPr snapToGrid="0" snapToObjects="1">
      <p:cViewPr varScale="1">
        <p:scale>
          <a:sx n="114" d="100"/>
          <a:sy n="114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ED15-4971-234C-8080-F23E2793D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F0EC9-D2AF-434D-B6B4-74B9EE27C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D59B5-93A9-5246-A1BD-B0A27FB8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B43A1-BCA0-BC4F-A91C-84DF6DDA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54B4-A75D-6144-BAB8-7F9DDAAD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6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1899-DB32-A54F-BA01-02D339A0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093DB-F007-1140-ACA7-68FBB4624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27B0-1388-7741-A63A-6B77062E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9DAA-E249-1C41-A835-90B67CC5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A121A-BD2A-4D45-A315-CE174D2C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F4EAA-36AF-9440-8741-07942E39E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1545-61F7-5040-8017-E2FB213F6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DA68F-F1D9-9148-8D6A-397998E5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7A07-D8F4-2D4E-9B81-E06B479A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D95A8-5296-A645-9D9E-98B81892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A434-B294-7649-81B9-3D0B507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6956-57BE-6B4D-8D07-2BC065C22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351D5-9DF9-7C4B-9514-797CDED4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79B47-020B-0840-BF14-A2DA0BD5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96666-7B9A-B740-BAA4-7C96CF69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D9D-B7F4-2E41-90B7-5C95B529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8A678-D9AE-864C-A886-B45AEECC2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CB997-5E08-324C-993F-C4F58696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391A-9CEF-0147-8E52-698E3478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09C89-FB59-D04F-8829-CFBD709E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79D4-2958-0246-BA5F-87CDC036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1D1C-9387-A641-8C5B-614E7E004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DE661-1183-4440-841D-AE93455B4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4A0FB-0D1A-6848-AE75-1BE430F0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8D001-57EF-964A-A4E5-A61B4673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EDB66-A195-1646-BB1B-4703E7F6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6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C24C-9C40-724C-82B5-DD96F653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A301A-10D6-274B-9FC5-23EC7426F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CB05B-4730-A24E-A99C-730C0041E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85329-7A8D-E84E-95D9-B30F9DCAA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E39E3-D3D5-0640-A49F-D93AB42A2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073C2-5322-3649-B7E6-2D3FE76C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B4722-1501-8E47-9F3E-93401531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38B2A-2DFE-2243-B6A4-109C1570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779E-BC0D-834B-A11E-50050B73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77B48-D345-144E-AA47-807A7AE4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6588E-94C6-7442-AD50-E8FA9A72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8938-926E-D94F-A36A-5C279960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E1B28-9D77-6A41-802C-73C4F55A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0AE6-E7F4-AC4E-AF0A-B9C85C57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CBD43-D2A6-5848-A28B-06D97305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0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6167-9C85-7C48-9194-DFC1106A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B06D8-1D84-004B-AC65-0EBC11B7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94A71-C116-054F-9FFD-7E6C3F6B7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00083-E5BF-7D4F-862B-E1EEEB61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9D215-F803-E34B-9012-ACD2C79A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FCAD-06E8-B644-9415-30AC792F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52D0-59C4-C14F-9A50-A0AC6AE2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610B3-2697-3649-873C-5D81EF811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D54D-06FB-1947-BDFC-AD9F1F361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82490-0A33-B24E-9EA5-CD71377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C3257-B406-AA4B-B883-7FEB781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91D4A-24F7-EC49-8CE3-DE7AA008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8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F0D9B-964D-F24F-9DEB-57E24A2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2119-A226-BA46-9CD6-575824277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9D1B-2126-B148-B252-0EB949A4D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D24C1-8045-F647-9F6E-D64DD3AC360D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20FF-7831-F74F-8E31-CF4C7495A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C56B-A105-CC4D-A6B6-0FE044506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54DC-AFDF-9549-9D4B-C811D273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0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.png"/><Relationship Id="rId7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5676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25427" y="250301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976840" y="5876701"/>
            <a:ext cx="3833982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4483306" y="1834151"/>
            <a:ext cx="7327516" cy="161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 5 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大変な</a:t>
            </a:r>
            <a:r>
              <a:rPr lang="en-US" altLang="ja-JP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1</a:t>
            </a:r>
            <a:r>
              <a:rPr lang="ja-JP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日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BE961B-AF65-B942-AEF0-B3032FB1D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27" y="1810118"/>
            <a:ext cx="4120621" cy="4722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F14EA-A236-3149-88F7-16131DE44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48" y="3434134"/>
            <a:ext cx="3430792" cy="3098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39C1A7-1A71-CF44-963F-5D248F479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6840" y="3445721"/>
            <a:ext cx="3833982" cy="24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70C641-5AA3-4A49-84B8-5BA17ACF1085}"/>
              </a:ext>
            </a:extLst>
          </p:cNvPr>
          <p:cNvGrpSpPr/>
          <p:nvPr/>
        </p:nvGrpSpPr>
        <p:grpSpPr>
          <a:xfrm>
            <a:off x="929641" y="1828548"/>
            <a:ext cx="10586910" cy="4572252"/>
            <a:chOff x="1080043" y="1267899"/>
            <a:chExt cx="10586910" cy="35020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E060B-0383-4544-B038-0535572D1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856" y="2420532"/>
              <a:ext cx="4022725" cy="43995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ja-JP" altLang="en-US" sz="2800" dirty="0">
                  <a:solidFill>
                    <a:sysClr val="windowText" lastClr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この本を　読みました。</a:t>
              </a:r>
              <a:endParaRPr lang="en-US" sz="2800" dirty="0">
                <a:solidFill>
                  <a:sysClr val="windowText" lastClr="000000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5BCE6-8ADF-C848-B2DD-4CE3D6E04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190" y="3626467"/>
              <a:ext cx="6540500" cy="400753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800" dirty="0">
                  <a:solidFill>
                    <a:sysClr val="windowText" lastClr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この本を　</a:t>
              </a:r>
              <a:r>
                <a:rPr lang="ja-JP" altLang="en-US" sz="28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読ん</a:t>
              </a:r>
              <a:r>
                <a:rPr lang="ja-JP" altLang="en-US" sz="2800" dirty="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でしまいました</a:t>
              </a:r>
              <a:r>
                <a:rPr lang="ja-JP" altLang="en-US" sz="2800">
                  <a:solidFill>
                    <a:srgbClr val="FF0000"/>
                  </a:solidFill>
                  <a:latin typeface="NtMotoyaKyotai" pitchFamily="18" charset="-128"/>
                  <a:ea typeface="NtMotoyaKyotai" pitchFamily="18" charset="-128"/>
                </a:rPr>
                <a:t>。</a:t>
              </a:r>
              <a:endParaRPr 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9031F1D-4DEF-2348-9BB8-4399019D1B3A}"/>
                </a:ext>
              </a:extLst>
            </p:cNvPr>
            <p:cNvSpPr/>
            <p:nvPr/>
          </p:nvSpPr>
          <p:spPr>
            <a:xfrm>
              <a:off x="6322218" y="3659047"/>
              <a:ext cx="2860672" cy="523875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Striped Right Arrow 16">
              <a:extLst>
                <a:ext uri="{FF2B5EF4-FFF2-40B4-BE49-F238E27FC236}">
                  <a16:creationId xmlns:a16="http://schemas.microsoft.com/office/drawing/2014/main" id="{DF2A43A1-51A7-3F40-983C-B4C980D8ED7D}"/>
                </a:ext>
              </a:extLst>
            </p:cNvPr>
            <p:cNvSpPr/>
            <p:nvPr/>
          </p:nvSpPr>
          <p:spPr>
            <a:xfrm rot="729165">
              <a:off x="1196804" y="3019337"/>
              <a:ext cx="1905000" cy="871088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cách</a:t>
              </a:r>
              <a:r>
                <a:rPr lang="en-US" dirty="0"/>
                <a:t> </a:t>
              </a:r>
              <a:r>
                <a:rPr lang="en-US" dirty="0" err="1"/>
                <a:t>nói</a:t>
              </a:r>
              <a:r>
                <a:rPr lang="en-US" dirty="0"/>
                <a:t> </a:t>
              </a:r>
              <a:r>
                <a:rPr lang="en-US" dirty="0" err="1"/>
                <a:t>mới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0A6607-7AE7-3A49-9074-1E51C8FE6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7" y="4400065"/>
              <a:ext cx="45767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err="1">
                  <a:cs typeface="Arial" panose="020B0604020202020204" pitchFamily="34" charset="0"/>
                </a:rPr>
                <a:t>Tôi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đã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đọc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i="1" dirty="0" err="1">
                  <a:solidFill>
                    <a:srgbClr val="FFFF00"/>
                  </a:solidFill>
                  <a:cs typeface="Arial" panose="020B0604020202020204" pitchFamily="34" charset="0"/>
                </a:rPr>
                <a:t>hết</a:t>
              </a:r>
              <a:r>
                <a:rPr lang="en-US" altLang="en-US" i="1" dirty="0">
                  <a:solidFill>
                    <a:srgbClr val="FFFF00"/>
                  </a:solidFill>
                  <a:cs typeface="Arial" panose="020B0604020202020204" pitchFamily="34" charset="0"/>
                </a:rPr>
                <a:t>/</a:t>
              </a:r>
              <a:r>
                <a:rPr lang="en-US" altLang="en-US" i="1" dirty="0" err="1">
                  <a:solidFill>
                    <a:srgbClr val="FFFF00"/>
                  </a:solidFill>
                  <a:cs typeface="Arial" panose="020B0604020202020204" pitchFamily="34" charset="0"/>
                </a:rPr>
                <a:t>xong</a:t>
              </a:r>
              <a:r>
                <a:rPr lang="en-US" altLang="en-US" dirty="0">
                  <a:solidFill>
                    <a:srgbClr val="FFFF00"/>
                  </a:solidFill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quyển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sách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này</a:t>
              </a:r>
              <a:r>
                <a:rPr lang="en-US" altLang="en-US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9FB93-A68C-7B41-AD8E-1B7786BFA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043" y="2420532"/>
              <a:ext cx="3109913" cy="310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err="1">
                  <a:cs typeface="Arial" panose="020B0604020202020204" pitchFamily="34" charset="0"/>
                </a:rPr>
                <a:t>Tôi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đã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đọc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cuốn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sách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này</a:t>
              </a:r>
              <a:r>
                <a:rPr lang="en-US" altLang="en-US" dirty="0"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F2E0EB-38B2-7D46-AF99-31DBC11C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5653" y="1267899"/>
              <a:ext cx="2781300" cy="2188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91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4D812F76-D1C3-AD45-9F54-930CBEA8F678}"/>
              </a:ext>
            </a:extLst>
          </p:cNvPr>
          <p:cNvSpPr/>
          <p:nvPr/>
        </p:nvSpPr>
        <p:spPr>
          <a:xfrm>
            <a:off x="683754" y="2157701"/>
            <a:ext cx="9922727" cy="571604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3200">
                <a:solidFill>
                  <a:srgbClr val="FF0000"/>
                </a:solidFill>
                <a:ea typeface="Yu Mincho" panose="02020400000000000000" pitchFamily="18" charset="-128"/>
              </a:rPr>
              <a:t>ました：</a:t>
            </a:r>
            <a:r>
              <a:rPr lang="vi-VN" sz="3200" dirty="0">
                <a:solidFill>
                  <a:schemeClr val="tx1"/>
                </a:solidFill>
              </a:rPr>
              <a:t>diễn tả việc gì đó được hoàn thành.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3C56A831-6EDC-2041-9359-78EC6D41119A}"/>
              </a:ext>
            </a:extLst>
          </p:cNvPr>
          <p:cNvSpPr/>
          <p:nvPr/>
        </p:nvSpPr>
        <p:spPr>
          <a:xfrm>
            <a:off x="683754" y="3661475"/>
            <a:ext cx="9922727" cy="57160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3200">
                <a:solidFill>
                  <a:srgbClr val="FF0000"/>
                </a:solidFill>
                <a:ea typeface="Yu Mincho" panose="02020400000000000000" pitchFamily="18" charset="-128"/>
              </a:rPr>
              <a:t>てしまいました</a:t>
            </a:r>
            <a:r>
              <a:rPr lang="vi-VN" sz="3200" dirty="0">
                <a:solidFill>
                  <a:srgbClr val="FF0000"/>
                </a:solidFill>
                <a:ea typeface="Yu Mincho" panose="02020400000000000000" pitchFamily="18" charset="-128"/>
              </a:rPr>
              <a:t>: </a:t>
            </a:r>
            <a:r>
              <a:rPr lang="vi-VN" sz="3200" dirty="0">
                <a:solidFill>
                  <a:schemeClr val="tx1"/>
                </a:solidFill>
              </a:rPr>
              <a:t>nhấn mạnh.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BABFFF2A-EB91-384F-BAFE-538B8C89F9D6}"/>
              </a:ext>
            </a:extLst>
          </p:cNvPr>
          <p:cNvSpPr/>
          <p:nvPr/>
        </p:nvSpPr>
        <p:spPr>
          <a:xfrm>
            <a:off x="683754" y="4972231"/>
            <a:ext cx="9922727" cy="1054454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32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てしまいます</a:t>
            </a:r>
            <a:r>
              <a:rPr lang="vi-VN" sz="3200" dirty="0">
                <a:solidFill>
                  <a:srgbClr val="FF0000"/>
                </a:solidFill>
                <a:ea typeface="Yu Mincho" panose="02020400000000000000" pitchFamily="18" charset="-128"/>
              </a:rPr>
              <a:t>: </a:t>
            </a:r>
            <a:r>
              <a:rPr lang="vi-VN" sz="3200" dirty="0">
                <a:solidFill>
                  <a:schemeClr val="tx1"/>
                </a:solidFill>
              </a:rPr>
              <a:t>diễn tả sự hành động kết thúc, hoàn thành trong tương lai.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9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/>
              <a:t>練習</a:t>
            </a:r>
            <a:endParaRPr lang="vi-VN" altLang="ja-JP" sz="6000" b="1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75A6EA-8CCA-D744-B43D-8A617218A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49" y="1949450"/>
            <a:ext cx="594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(</a:t>
            </a:r>
            <a:r>
              <a:rPr lang="en-US" altLang="en-US" dirty="0" err="1">
                <a:cs typeface="Arial" panose="020B0604020202020204" pitchFamily="34" charset="0"/>
              </a:rPr>
              <a:t>Tôi</a:t>
            </a:r>
            <a:r>
              <a:rPr lang="en-US" altLang="en-US" dirty="0">
                <a:cs typeface="Arial" panose="020B0604020202020204" pitchFamily="34" charset="0"/>
              </a:rPr>
              <a:t>) </a:t>
            </a:r>
            <a:r>
              <a:rPr lang="en-US" altLang="en-US" dirty="0" err="1">
                <a:cs typeface="Arial" panose="020B0604020202020204" pitchFamily="34" charset="0"/>
              </a:rPr>
              <a:t>đánh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rơi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mất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ví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tiền</a:t>
            </a:r>
            <a:r>
              <a:rPr lang="en-US" altLang="en-US" dirty="0">
                <a:cs typeface="Arial" panose="020B0604020202020204" pitchFamily="34" charset="0"/>
              </a:rPr>
              <a:t> ở </a:t>
            </a:r>
            <a:r>
              <a:rPr lang="en-US" altLang="en-US" dirty="0" err="1">
                <a:cs typeface="Arial" panose="020B0604020202020204" pitchFamily="34" charset="0"/>
              </a:rPr>
              <a:t>đâu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đó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rồi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D9D97-0539-BF41-A5A9-63DF76DA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12" y="2395539"/>
            <a:ext cx="8623300" cy="523875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どこかで　さいふを　おとし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てしまいました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9A77F-B350-F24F-99F4-5734F7DDA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25" y="3178175"/>
            <a:ext cx="6359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(</a:t>
            </a:r>
            <a:r>
              <a:rPr lang="en-US" altLang="en-US" dirty="0" err="1">
                <a:cs typeface="Arial" panose="020B0604020202020204" pitchFamily="34" charset="0"/>
              </a:rPr>
              <a:t>Tôi</a:t>
            </a:r>
            <a:r>
              <a:rPr lang="en-US" altLang="en-US" dirty="0">
                <a:cs typeface="Arial" panose="020B0604020202020204" pitchFamily="34" charset="0"/>
              </a:rPr>
              <a:t>) </a:t>
            </a:r>
            <a:r>
              <a:rPr lang="en-US" altLang="en-US" dirty="0" err="1">
                <a:cs typeface="Arial" panose="020B0604020202020204" pitchFamily="34" charset="0"/>
              </a:rPr>
              <a:t>đã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làm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hỏng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mất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cái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máy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ảnh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mới</a:t>
            </a:r>
            <a:r>
              <a:rPr lang="en-US" altLang="en-US" dirty="0">
                <a:cs typeface="Arial" panose="020B0604020202020204" pitchFamily="34" charset="0"/>
              </a:rPr>
              <a:t> (</a:t>
            </a:r>
            <a:r>
              <a:rPr lang="en-US" altLang="en-US" dirty="0" err="1">
                <a:cs typeface="Arial" panose="020B0604020202020204" pitchFamily="34" charset="0"/>
              </a:rPr>
              <a:t>tôi</a:t>
            </a:r>
            <a:r>
              <a:rPr lang="en-US" altLang="en-US" dirty="0">
                <a:cs typeface="Arial" panose="020B0604020202020204" pitchFamily="34" charset="0"/>
              </a:rPr>
              <a:t>) </a:t>
            </a:r>
            <a:r>
              <a:rPr lang="en-US" altLang="en-US" dirty="0" err="1">
                <a:cs typeface="Arial" panose="020B0604020202020204" pitchFamily="34" charset="0"/>
              </a:rPr>
              <a:t>mua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tuần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trước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9377D-EECF-F844-B711-FC8C54F7F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7" y="3624264"/>
            <a:ext cx="8623300" cy="523875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先週買った新しいカメラをこわし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てしまいました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B05D7-9615-C04E-B2A8-9CFF19583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49" y="4506914"/>
            <a:ext cx="617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>
                <a:cs typeface="Arial" panose="020B0604020202020204" pitchFamily="34" charset="0"/>
              </a:rPr>
              <a:t>Vì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không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mang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theo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bản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đồ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nên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tôi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đã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nhầm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đường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mất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2E790-5F16-F847-8B9F-B674F659B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50" y="4953001"/>
            <a:ext cx="8780463" cy="523875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地図を持ってこないから、道を間</a:t>
            </a:r>
            <a:r>
              <a:rPr lang="ja-JP" altLang="en-US" sz="2800" dirty="0">
                <a:solidFill>
                  <a:schemeClr val="bg1"/>
                </a:solidFill>
                <a:latin typeface="HGSeikaishotaiPRO" pitchFamily="65" charset="-128"/>
                <a:ea typeface="HGSeikaishotaiPRO" pitchFamily="65" charset="-128"/>
              </a:rPr>
              <a:t>違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え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てしまいました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0B1B3-BAC3-C740-BC8F-72DB10D7D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862" y="5818593"/>
            <a:ext cx="594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>
                <a:cs typeface="Arial" panose="020B0604020202020204" pitchFamily="34" charset="0"/>
              </a:rPr>
              <a:t>Nếu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không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gọi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điện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ngay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thì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cô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ấy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sẽ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mất</a:t>
            </a:r>
            <a:r>
              <a:rPr lang="en-US" altLang="en-US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đấy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2B96A-5704-FD4D-8B05-1C1CDF4D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49" y="6264680"/>
            <a:ext cx="8858250" cy="52387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すぐ電話しないと、かのじょが　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行っ</a:t>
            </a:r>
            <a:r>
              <a:rPr lang="ja-JP" altLang="en-US" sz="28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てしまいますよ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2134F9-598D-624F-857F-6227299FB5C3}"/>
              </a:ext>
            </a:extLst>
          </p:cNvPr>
          <p:cNvSpPr/>
          <p:nvPr/>
        </p:nvSpPr>
        <p:spPr>
          <a:xfrm>
            <a:off x="5661949" y="2395539"/>
            <a:ext cx="2667000" cy="5238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4C2DF6-00B0-1947-AB83-F69B1B9D991B}"/>
              </a:ext>
            </a:extLst>
          </p:cNvPr>
          <p:cNvSpPr/>
          <p:nvPr/>
        </p:nvSpPr>
        <p:spPr>
          <a:xfrm>
            <a:off x="6347749" y="3624264"/>
            <a:ext cx="2667000" cy="5238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83BCD4-7400-D147-AFF1-C516D453AF95}"/>
              </a:ext>
            </a:extLst>
          </p:cNvPr>
          <p:cNvSpPr/>
          <p:nvPr/>
        </p:nvSpPr>
        <p:spPr>
          <a:xfrm>
            <a:off x="6922424" y="4953001"/>
            <a:ext cx="2667000" cy="5238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703152-FBEB-0841-B582-3ADAB525BCDF}"/>
              </a:ext>
            </a:extLst>
          </p:cNvPr>
          <p:cNvSpPr/>
          <p:nvPr/>
        </p:nvSpPr>
        <p:spPr>
          <a:xfrm>
            <a:off x="6922424" y="6334126"/>
            <a:ext cx="2667000" cy="5238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B795D328-65BD-4044-97DF-CFF1FA283AB0}"/>
              </a:ext>
            </a:extLst>
          </p:cNvPr>
          <p:cNvSpPr/>
          <p:nvPr/>
        </p:nvSpPr>
        <p:spPr>
          <a:xfrm rot="379740">
            <a:off x="8573831" y="5495281"/>
            <a:ext cx="3432018" cy="914400"/>
          </a:xfrm>
          <a:prstGeom prst="cloudCallout">
            <a:avLst>
              <a:gd name="adj1" fmla="val -37598"/>
              <a:gd name="adj2" fmla="val 712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9EB260-0814-3A47-B3FA-5805F29A622D}"/>
              </a:ext>
            </a:extLst>
          </p:cNvPr>
          <p:cNvSpPr/>
          <p:nvPr/>
        </p:nvSpPr>
        <p:spPr>
          <a:xfrm>
            <a:off x="1028804" y="1853995"/>
            <a:ext cx="10223810" cy="5195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定期券をなくします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定期券をなくしてしまいました。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① 電車にカメラのケースを忘れます　</a:t>
            </a:r>
            <a:endParaRPr lang="vi-VN" altLang="ja-JP" sz="2800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② 乗る電車を間違えます</a:t>
            </a:r>
            <a:endParaRPr lang="vi-VN" altLang="ja-JP" sz="2800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③ 電車が止まります</a:t>
            </a:r>
            <a:endParaRPr lang="vi-VN" altLang="ja-JP" sz="2800" dirty="0"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5F289-6F71-5046-9B80-CB55B0A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98" y="1674729"/>
            <a:ext cx="2600093" cy="2371771"/>
          </a:xfrm>
          <a:prstGeom prst="rect">
            <a:avLst/>
          </a:prstGeom>
        </p:spPr>
      </p:pic>
      <p:sp>
        <p:nvSpPr>
          <p:cNvPr id="14" name="Pentagon 13">
            <a:extLst>
              <a:ext uri="{FF2B5EF4-FFF2-40B4-BE49-F238E27FC236}">
                <a16:creationId xmlns:a16="http://schemas.microsoft.com/office/drawing/2014/main" id="{6F55688E-2EEE-8B4A-BDE2-56CBD2EDFCF3}"/>
              </a:ext>
            </a:extLst>
          </p:cNvPr>
          <p:cNvSpPr/>
          <p:nvPr/>
        </p:nvSpPr>
        <p:spPr>
          <a:xfrm>
            <a:off x="146209" y="2089401"/>
            <a:ext cx="882595" cy="499347"/>
          </a:xfrm>
          <a:prstGeom prst="homePlat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chemeClr val="tx1"/>
                </a:solidFill>
              </a:rPr>
              <a:t>例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3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453FE7-58FE-C64D-912D-3B97F87DCCCB}"/>
              </a:ext>
            </a:extLst>
          </p:cNvPr>
          <p:cNvSpPr/>
          <p:nvPr/>
        </p:nvSpPr>
        <p:spPr>
          <a:xfrm>
            <a:off x="784303" y="2215520"/>
            <a:ext cx="6096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④ 道に迷います　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⑤ 自転車がなくなります　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⑥ 店に忘れ物をします　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⑦ 電車を乗り過ごします　</a:t>
            </a:r>
            <a:r>
              <a:rPr lang="en-US" sz="3200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5856-0E0A-C647-AED7-907C39768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98" y="1674729"/>
            <a:ext cx="2600093" cy="23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468B4E-346C-A841-9AFC-86ED9B4F50E9}"/>
              </a:ext>
            </a:extLst>
          </p:cNvPr>
          <p:cNvSpPr/>
          <p:nvPr/>
        </p:nvSpPr>
        <p:spPr>
          <a:xfrm>
            <a:off x="302326" y="2018910"/>
            <a:ext cx="8997791" cy="441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⑧ 線路に携帯電話を落とします</a:t>
            </a:r>
            <a:endParaRPr lang="vi-VN" altLang="ja-JP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⑨　駅の階段で転びます</a:t>
            </a:r>
            <a:endParaRPr lang="vi-VN" altLang="ja-JP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71500" indent="-342900">
              <a:lnSpc>
                <a:spcPct val="150000"/>
              </a:lnSpc>
              <a:spcAft>
                <a:spcPts val="800"/>
              </a:spcAft>
              <a:buAutoNum type="circleNumDbPlain" startAt="10"/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池に落ちます　</a:t>
            </a:r>
            <a:endParaRPr lang="vi-VN" altLang="ja-JP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CC3DE8-9677-454C-96AF-77EBAAD12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034" y="1674730"/>
            <a:ext cx="3046757" cy="25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普通形</a:t>
            </a:r>
            <a:r>
              <a:rPr lang="vi-VN" altLang="en-US" sz="60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	かもしれません。</a:t>
            </a:r>
            <a:endParaRPr lang="vi-V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35470D-5C44-6348-82EE-57C8D53055B7}"/>
              </a:ext>
            </a:extLst>
          </p:cNvPr>
          <p:cNvSpPr txBox="1">
            <a:spLocks/>
          </p:cNvSpPr>
          <p:nvPr/>
        </p:nvSpPr>
        <p:spPr>
          <a:xfrm>
            <a:off x="1209758" y="4219719"/>
            <a:ext cx="9603275" cy="24778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vi-VN" alt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	</a:t>
            </a:r>
            <a:endParaRPr lang="vi-VN" altLang="en-US" sz="1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vi-VN" altLang="en-US" sz="1400" dirty="0"/>
          </a:p>
          <a:p>
            <a:endParaRPr lang="en-US" dirty="0"/>
          </a:p>
        </p:txBody>
      </p:sp>
      <p:sp>
        <p:nvSpPr>
          <p:cNvPr id="2" name="Terminator 1">
            <a:extLst>
              <a:ext uri="{FF2B5EF4-FFF2-40B4-BE49-F238E27FC236}">
                <a16:creationId xmlns:a16="http://schemas.microsoft.com/office/drawing/2014/main" id="{C0C440D1-DD43-7947-BEF7-D22F4011FB85}"/>
              </a:ext>
            </a:extLst>
          </p:cNvPr>
          <p:cNvSpPr/>
          <p:nvPr/>
        </p:nvSpPr>
        <p:spPr>
          <a:xfrm>
            <a:off x="1848497" y="1739328"/>
            <a:ext cx="7729258" cy="1738469"/>
          </a:xfrm>
          <a:prstGeom prst="flowChartTermina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/>
              <a:t>Diễn tả sự suy đoán, phán xét của người nói về một sự việc, tình huống sẽ xảy ra nhưng mức độ chắc chắn không cao.</a:t>
            </a:r>
            <a:br>
              <a:rPr lang="en-US" b="1" dirty="0"/>
            </a:br>
            <a:r>
              <a:rPr lang="vi-VN" b="1" dirty="0"/>
              <a:t>Dùng khi không biết rõ.</a:t>
            </a:r>
            <a:endParaRPr lang="en-US" dirty="0"/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7CB9349F-BA56-A34A-B01B-210D21FA9E4A}"/>
              </a:ext>
            </a:extLst>
          </p:cNvPr>
          <p:cNvSpPr/>
          <p:nvPr/>
        </p:nvSpPr>
        <p:spPr>
          <a:xfrm>
            <a:off x="2439511" y="4324096"/>
            <a:ext cx="6547230" cy="2373441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Aな、N は　</a:t>
            </a: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</a:t>
            </a:r>
            <a:r>
              <a:rPr lang="vi-VN" altLang="en-US" strike="sngStrik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だ</a:t>
            </a:r>
            <a:endParaRPr lang="vi-VN" altLang="en-US" strike="sngStrik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 3" pitchFamily="2" charset="2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大変だ　</a:t>
            </a: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　大変かもしれません</a:t>
            </a:r>
            <a:endParaRPr lang="vi-VN" altLang="en-US" sz="2800" dirty="0">
              <a:solidFill>
                <a:schemeClr val="tx1"/>
              </a:solidFill>
              <a:ea typeface="Yu Mincho" panose="02020400000000000000" pitchFamily="18" charset="-128"/>
              <a:sym typeface="Wingdings 3" pitchFamily="2" charset="2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雨だ　</a:t>
            </a: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vi-V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 3" pitchFamily="2" charset="2"/>
              </a:rPr>
              <a:t>雨かもしれません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514D586A-76D4-4E40-9A78-A1857560AB83}"/>
              </a:ext>
            </a:extLst>
          </p:cNvPr>
          <p:cNvSpPr/>
          <p:nvPr/>
        </p:nvSpPr>
        <p:spPr>
          <a:xfrm rot="5400000">
            <a:off x="5122392" y="3760221"/>
            <a:ext cx="861827" cy="31964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普通形</a:t>
            </a:r>
            <a:r>
              <a:rPr lang="vi-VN" altLang="en-US" sz="60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	かもしれません。</a:t>
            </a:r>
            <a:endParaRPr lang="vi-V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93EF5A-1298-B041-A214-36CAC6C9C75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20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sz="2800" dirty="0"/>
              <a:t>Có vẻ không kịp thời gian cuộc họp</a:t>
            </a:r>
            <a:endParaRPr lang="en-US" sz="2800" dirty="0"/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会議の時間に間に合わない</a:t>
            </a:r>
            <a:r>
              <a:rPr lang="ja-JP" altLang="en-US" sz="2800">
                <a:solidFill>
                  <a:schemeClr val="accent2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かもしれません。</a:t>
            </a:r>
            <a:endParaRPr lang="en-US" sz="2800" dirty="0">
              <a:solidFill>
                <a:schemeClr val="accent2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sz="2800" dirty="0"/>
              <a:t>Ngày mai có vẻ trời mưa</a:t>
            </a:r>
          </a:p>
          <a:p>
            <a:pPr algn="l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明日は雨</a:t>
            </a:r>
            <a:r>
              <a:rPr lang="ja-JP" altLang="en-US" sz="2800">
                <a:solidFill>
                  <a:schemeClr val="accent2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かもしれません。</a:t>
            </a:r>
            <a:endParaRPr lang="en-US" sz="2800" dirty="0">
              <a:solidFill>
                <a:schemeClr val="accent2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18726-805B-7C4D-9D8A-2CC49A92B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740" y="2182463"/>
            <a:ext cx="2878873" cy="28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普通形</a:t>
            </a:r>
            <a:r>
              <a:rPr lang="vi-VN" altLang="en-US" sz="60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	かもしれません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38287B-66F6-2349-AAB3-5D893670A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222" y="3122605"/>
            <a:ext cx="587334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 err="1">
                <a:cs typeface="Arial" panose="020B0604020202020204" pitchFamily="34" charset="0"/>
              </a:rPr>
              <a:t>Phải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viết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báo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cáo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bằng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tiếng</a:t>
            </a:r>
            <a:r>
              <a:rPr lang="en-US" altLang="ja-JP" sz="2800" dirty="0"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cs typeface="Arial" panose="020B0604020202020204" pitchFamily="34" charset="0"/>
              </a:rPr>
              <a:t>Nhật</a:t>
            </a:r>
            <a:r>
              <a:rPr lang="en-US" altLang="ja-JP" sz="2800" dirty="0">
                <a:cs typeface="Arial" panose="020B0604020202020204" pitchFamily="34" charset="0"/>
              </a:rPr>
              <a:t>.</a:t>
            </a: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F47D2-DB17-544E-8C19-78CB7AF05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302" y="5282185"/>
            <a:ext cx="539579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 err="1">
                <a:ea typeface="Yu Mincho" panose="02020400000000000000" pitchFamily="18" charset="-128"/>
                <a:cs typeface="Arial" panose="020B0604020202020204" pitchFamily="34" charset="0"/>
              </a:rPr>
              <a:t>Ngày</a:t>
            </a:r>
            <a:r>
              <a:rPr lang="en-US" altLang="ja-JP" sz="28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ea typeface="Yu Mincho" panose="02020400000000000000" pitchFamily="18" charset="-128"/>
                <a:cs typeface="Arial" panose="020B0604020202020204" pitchFamily="34" charset="0"/>
              </a:rPr>
              <a:t>mai</a:t>
            </a:r>
            <a:r>
              <a:rPr lang="en-US" altLang="ja-JP" sz="28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ja-JP" sz="2800" dirty="0" err="1">
                <a:ea typeface="Yu Mincho" panose="02020400000000000000" pitchFamily="18" charset="-128"/>
                <a:cs typeface="Arial" panose="020B0604020202020204" pitchFamily="34" charset="0"/>
              </a:rPr>
              <a:t>bệnh</a:t>
            </a:r>
            <a:r>
              <a:rPr lang="en-US" altLang="ja-JP" sz="2800" dirty="0">
                <a:ea typeface="Yu Mincho" panose="02020400000000000000" pitchFamily="18" charset="-128"/>
                <a:cs typeface="Arial" panose="020B0604020202020204" pitchFamily="34" charset="0"/>
              </a:rPr>
              <a:t> viện </a:t>
            </a:r>
            <a:r>
              <a:rPr lang="en-US" altLang="ja-JP" sz="2800" dirty="0" err="1">
                <a:ea typeface="Yu Mincho" panose="02020400000000000000" pitchFamily="18" charset="-128"/>
                <a:cs typeface="Arial" panose="020B0604020202020204" pitchFamily="34" charset="0"/>
              </a:rPr>
              <a:t>nghỉ</a:t>
            </a:r>
            <a:r>
              <a:rPr lang="en-US" altLang="ja-JP" sz="2800" dirty="0"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US" altLang="en-US" sz="2800" dirty="0"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C61C81-EADD-E24D-BEE7-8476C55EC54E}"/>
              </a:ext>
            </a:extLst>
          </p:cNvPr>
          <p:cNvSpPr txBox="1"/>
          <p:nvPr/>
        </p:nvSpPr>
        <p:spPr>
          <a:xfrm>
            <a:off x="1205855" y="3680515"/>
            <a:ext cx="88525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日本語でレポートを書かなければならないと思います。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5DD181-CF5C-8442-8545-EFBD20C45954}"/>
              </a:ext>
            </a:extLst>
          </p:cNvPr>
          <p:cNvSpPr txBox="1"/>
          <p:nvPr/>
        </p:nvSpPr>
        <p:spPr>
          <a:xfrm>
            <a:off x="1205855" y="4276347"/>
            <a:ext cx="10926390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b="1" dirty="0">
                <a:latin typeface="Yu Mincho" panose="02020400000000000000" pitchFamily="18" charset="-128"/>
                <a:ea typeface="Yu Mincho" panose="02020400000000000000" pitchFamily="18" charset="-128"/>
              </a:rPr>
              <a:t>日本語でレポートを書かなければならないかもしれません</a:t>
            </a:r>
            <a:r>
              <a:rPr lang="ja-JP" altLang="en-US" sz="2800" b="1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1B52E-D363-5945-A17F-D383414FE1C6}"/>
              </a:ext>
            </a:extLst>
          </p:cNvPr>
          <p:cNvSpPr txBox="1"/>
          <p:nvPr/>
        </p:nvSpPr>
        <p:spPr>
          <a:xfrm>
            <a:off x="1205855" y="5840095"/>
            <a:ext cx="641203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明日病院は休みだと思います。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9A25C2-14CA-7F4E-99DA-6BE1E147D6DB}"/>
              </a:ext>
            </a:extLst>
          </p:cNvPr>
          <p:cNvSpPr txBox="1"/>
          <p:nvPr/>
        </p:nvSpPr>
        <p:spPr>
          <a:xfrm>
            <a:off x="1205854" y="6334780"/>
            <a:ext cx="6412031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2800" b="1" dirty="0">
                <a:latin typeface="Yu Mincho" panose="02020400000000000000" pitchFamily="18" charset="-128"/>
                <a:ea typeface="Yu Mincho" panose="02020400000000000000" pitchFamily="18" charset="-128"/>
              </a:rPr>
              <a:t>明日病院は休みかもしれません。</a:t>
            </a:r>
            <a:endParaRPr lang="en-US" sz="2800" b="1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42880B8B-0240-3E4B-8B91-23DC5A1E50E5}"/>
              </a:ext>
            </a:extLst>
          </p:cNvPr>
          <p:cNvSpPr/>
          <p:nvPr/>
        </p:nvSpPr>
        <p:spPr>
          <a:xfrm>
            <a:off x="-116659" y="1497627"/>
            <a:ext cx="3765762" cy="1535639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Tôi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nghĩ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có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lẽ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524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998ECF-1F2D-E54E-A9CB-6D2778F8C2EA}"/>
              </a:ext>
            </a:extLst>
          </p:cNvPr>
          <p:cNvSpPr/>
          <p:nvPr/>
        </p:nvSpPr>
        <p:spPr>
          <a:xfrm>
            <a:off x="1028804" y="2089401"/>
            <a:ext cx="7568786" cy="380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財布はさっき行った店にあります</a:t>
            </a:r>
            <a:endParaRPr lang="en-US" sz="32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sz="3200" dirty="0"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財布はさっき行った店にある</a:t>
            </a:r>
            <a:r>
              <a:rPr lang="ja-JP" altLang="en-US" sz="32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かもしれません</a:t>
            </a: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①　約束の時間に遅れます　</a:t>
            </a:r>
            <a:r>
              <a:rPr lang="en-US" sz="32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32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②　みんなが心配記します　</a:t>
            </a:r>
            <a:r>
              <a:rPr lang="en-US" sz="3200" dirty="0">
                <a:latin typeface="MS Mincho" panose="02020609040205080304" pitchFamily="49" charset="-128"/>
                <a:ea typeface="MS Mincho" panose="02020609040205080304" pitchFamily="49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3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004F05E-3EFF-F845-B504-2537E6086AAD}"/>
              </a:ext>
            </a:extLst>
          </p:cNvPr>
          <p:cNvSpPr/>
          <p:nvPr/>
        </p:nvSpPr>
        <p:spPr>
          <a:xfrm>
            <a:off x="327163" y="2277711"/>
            <a:ext cx="882595" cy="499347"/>
          </a:xfrm>
          <a:prstGeom prst="homePlat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chemeClr val="tx1"/>
                </a:solidFill>
              </a:rPr>
              <a:t>例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3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802709" y="587340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6182838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6523205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618077" y="333591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E304F2-7839-FC45-8FD9-BABCA597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93" y="1174289"/>
            <a:ext cx="4120621" cy="4125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862A1C-716A-944E-829A-EF2B9B335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172" y="1174289"/>
            <a:ext cx="4330114" cy="20893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A72E9F-6D0F-9D40-9003-01DD53F5A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887" y="3633420"/>
            <a:ext cx="4330114" cy="20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7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A0D0CE-DACF-DF49-8CF7-ACC9C881C8FC}"/>
              </a:ext>
            </a:extLst>
          </p:cNvPr>
          <p:cNvSpPr txBox="1">
            <a:spLocks/>
          </p:cNvSpPr>
          <p:nvPr/>
        </p:nvSpPr>
        <p:spPr>
          <a:xfrm>
            <a:off x="242776" y="1875262"/>
            <a:ext cx="9084255" cy="4982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algn="l"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③　電車はしばらく動きません　</a:t>
            </a:r>
            <a:r>
              <a:rPr lang="en-US" sz="32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</a:p>
          <a:p>
            <a:pPr marL="171450" algn="l"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④　</a:t>
            </a:r>
            <a:r>
              <a:rPr lang="en-US" sz="32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時に駅に着きません　</a:t>
            </a:r>
            <a:r>
              <a:rPr lang="en-US" sz="32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</a:p>
          <a:p>
            <a:pPr marL="171450" algn="l"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⑤　ここへ来る途中で携帯電話を落とします</a:t>
            </a:r>
            <a:r>
              <a:rPr lang="en-US" sz="32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32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71450" algn="l"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⑥　事故です　</a:t>
            </a:r>
            <a:r>
              <a:rPr lang="en-US" sz="32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3200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8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F2128-C39D-D74D-80C6-A84D34F5C031}"/>
              </a:ext>
            </a:extLst>
          </p:cNvPr>
          <p:cNvSpPr/>
          <p:nvPr/>
        </p:nvSpPr>
        <p:spPr>
          <a:xfrm>
            <a:off x="224191" y="1803890"/>
            <a:ext cx="654157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あっ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さん、どうしたんですか。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ja-JP" altLang="en-US" sz="2800" u="sng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さっき行った喫茶店に財布を忘れて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しまったん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えっ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どうしよう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800" u="sng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まだ喫茶店にある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かもしれません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よ。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vi-VN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3A534E-0E50-E84A-9A63-2D39E41F5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831" y="2921619"/>
            <a:ext cx="5120960" cy="3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F2128-C39D-D74D-80C6-A84D34F5C031}"/>
              </a:ext>
            </a:extLst>
          </p:cNvPr>
          <p:cNvSpPr/>
          <p:nvPr/>
        </p:nvSpPr>
        <p:spPr>
          <a:xfrm>
            <a:off x="224191" y="2328156"/>
            <a:ext cx="65415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あっ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 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さん、どうしたんですか。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vi-VN" sz="2800" b="1" dirty="0">
                <a:ea typeface="Yu Mincho" panose="02020400000000000000" pitchFamily="18" charset="-128"/>
                <a:cs typeface="Times New Roman" panose="02020603050405020304" pitchFamily="18" charset="0"/>
              </a:rPr>
              <a:t>______________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しまったん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えっ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A: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どうしよう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B:</a:t>
            </a:r>
            <a:r>
              <a:rPr lang="vi-VN" altLang="ja-JP" sz="2800" u="sng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_________________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かもしれません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よ。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vi-VN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E7ADF1-6C02-0A4F-A06D-4729345098A0}"/>
              </a:ext>
            </a:extLst>
          </p:cNvPr>
          <p:cNvGrpSpPr/>
          <p:nvPr/>
        </p:nvGrpSpPr>
        <p:grpSpPr>
          <a:xfrm>
            <a:off x="7084555" y="2648415"/>
            <a:ext cx="4348524" cy="1938337"/>
            <a:chOff x="4417484" y="2847151"/>
            <a:chExt cx="4348524" cy="19383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A60C49-FA7D-9D4C-B30E-8B54BD2E6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7484" y="2847151"/>
              <a:ext cx="4203700" cy="1803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47353B-CD85-4940-8964-C8191A92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7484" y="2851811"/>
              <a:ext cx="4203700" cy="1803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4220F7-4547-744F-A9FE-398D1CEE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2308" y="2899618"/>
              <a:ext cx="4203700" cy="180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7A96FB8-2D76-0F49-B438-7CDF1E1B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9896" y="2982088"/>
              <a:ext cx="4203700" cy="1803400"/>
            </a:xfrm>
            <a:prstGeom prst="rect">
              <a:avLst/>
            </a:prstGeom>
          </p:spPr>
        </p:pic>
      </p:grpSp>
      <p:sp>
        <p:nvSpPr>
          <p:cNvPr id="15" name="Pentagon 14">
            <a:extLst>
              <a:ext uri="{FF2B5EF4-FFF2-40B4-BE49-F238E27FC236}">
                <a16:creationId xmlns:a16="http://schemas.microsoft.com/office/drawing/2014/main" id="{9C45D595-7957-9845-9D81-7BFAB92EE8EB}"/>
              </a:ext>
            </a:extLst>
          </p:cNvPr>
          <p:cNvSpPr/>
          <p:nvPr/>
        </p:nvSpPr>
        <p:spPr>
          <a:xfrm>
            <a:off x="288172" y="1855234"/>
            <a:ext cx="882595" cy="499347"/>
          </a:xfrm>
          <a:prstGeom prst="homePlat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chemeClr val="tx1"/>
                </a:solidFill>
              </a:rPr>
              <a:t>例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cap="none" spc="0">
                <a:ln/>
                <a:solidFill>
                  <a:schemeClr val="bg1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困ったな。。。</a:t>
            </a:r>
            <a:endParaRPr lang="en-US" sz="6000" b="1" cap="none" spc="0" dirty="0">
              <a:ln/>
              <a:solidFill>
                <a:schemeClr val="bg1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56D2BE-E928-FC47-9ECC-F1EE433C23DA}"/>
              </a:ext>
            </a:extLst>
          </p:cNvPr>
          <p:cNvGrpSpPr/>
          <p:nvPr/>
        </p:nvGrpSpPr>
        <p:grpSpPr>
          <a:xfrm>
            <a:off x="146210" y="1832053"/>
            <a:ext cx="11674083" cy="4865483"/>
            <a:chOff x="2264790" y="2645241"/>
            <a:chExt cx="11153689" cy="42902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74127B-7563-EC4F-89AE-7C8998F13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4790" y="2854171"/>
              <a:ext cx="6306331" cy="40813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2A2A33-2AF7-DC49-90BE-9E9D8DC16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3654" y="2645241"/>
              <a:ext cx="4624825" cy="4290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73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CEE13-F563-564F-9515-4C7EC3843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39" y="1674730"/>
            <a:ext cx="7960064" cy="51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4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58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339F3C-CCC2-9C4D-A060-5247CBA3C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79" y="2386706"/>
            <a:ext cx="3590693" cy="2586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22A57C-252F-3243-81F0-6E94385D3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872" y="2386706"/>
            <a:ext cx="3710181" cy="2551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08FED-030E-6040-9421-08B9AA921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253" y="2386706"/>
            <a:ext cx="3590693" cy="25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4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8BAA63BB-66B6-6345-A9CC-726518B2152A}"/>
              </a:ext>
            </a:extLst>
          </p:cNvPr>
          <p:cNvSpPr/>
          <p:nvPr/>
        </p:nvSpPr>
        <p:spPr>
          <a:xfrm rot="21283621">
            <a:off x="838247" y="1684625"/>
            <a:ext cx="3795825" cy="1620719"/>
          </a:xfrm>
          <a:prstGeom prst="cloudCallout">
            <a:avLst>
              <a:gd name="adj1" fmla="val 48830"/>
              <a:gd name="adj2" fmla="val 78569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hối</a:t>
            </a:r>
            <a:r>
              <a:rPr lang="en-US" sz="2800" dirty="0"/>
              <a:t> </a:t>
            </a:r>
            <a:r>
              <a:rPr lang="en-US" sz="2800" dirty="0" err="1"/>
              <a:t>hận</a:t>
            </a:r>
            <a:r>
              <a:rPr lang="en-US" sz="2800" dirty="0"/>
              <a:t>, </a:t>
            </a:r>
            <a:r>
              <a:rPr lang="en-US" sz="2800" dirty="0" err="1"/>
              <a:t>nuối</a:t>
            </a:r>
            <a:r>
              <a:rPr lang="en-US" sz="2800" dirty="0"/>
              <a:t> </a:t>
            </a:r>
            <a:r>
              <a:rPr lang="en-US" sz="2800" dirty="0" err="1"/>
              <a:t>tiếc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381F4-3D6E-1A4B-BE09-0D472BE48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597" y="1827442"/>
            <a:ext cx="3340841" cy="20143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69AF4F-D368-2649-A875-F6562F99554A}"/>
              </a:ext>
            </a:extLst>
          </p:cNvPr>
          <p:cNvGrpSpPr/>
          <p:nvPr/>
        </p:nvGrpSpPr>
        <p:grpSpPr>
          <a:xfrm>
            <a:off x="484282" y="3980986"/>
            <a:ext cx="9741237" cy="2425425"/>
            <a:chOff x="1386469" y="2370389"/>
            <a:chExt cx="9968833" cy="19678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2CEA0-0B00-9C4A-98B9-A447354DA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469" y="2370389"/>
              <a:ext cx="3271838" cy="299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err="1">
                  <a:cs typeface="Arial" panose="020B0604020202020204" pitchFamily="34" charset="0"/>
                </a:rPr>
                <a:t>Tôi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đã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quên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hộ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chiếu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ở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nhà</a:t>
              </a:r>
              <a:r>
                <a:rPr lang="en-US" altLang="en-US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963B-7CA3-954E-BB45-009CE2373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8238" y="2373314"/>
              <a:ext cx="5968806" cy="52228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800" dirty="0">
                  <a:solidFill>
                    <a:sysClr val="windowText" lastClr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家に　パスポートを　忘れました。</a:t>
              </a:r>
              <a:endParaRPr lang="en-US" sz="2800" dirty="0">
                <a:solidFill>
                  <a:sysClr val="windowText" lastClr="000000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E1B582-4811-1D47-9111-56CE3FE4D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968" y="3405450"/>
              <a:ext cx="7739334" cy="5238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2800" dirty="0">
                  <a:solidFill>
                    <a:sysClr val="windowText" lastClr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家に　パスポートを　忘れ</a:t>
              </a:r>
              <a:r>
                <a:rPr lang="ja-JP" altLang="en-US" sz="2800" dirty="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てしまいました</a:t>
              </a:r>
              <a:r>
                <a:rPr lang="ja-JP" altLang="en-US" sz="2800" dirty="0">
                  <a:solidFill>
                    <a:sysClr val="windowText" lastClr="00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。</a:t>
              </a:r>
              <a:endParaRPr lang="en-US" sz="2800" dirty="0">
                <a:solidFill>
                  <a:sysClr val="windowText" lastClr="000000"/>
                </a:solidFill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9EE18AB6-5B85-8E45-944D-B0DA28CBCFB1}"/>
                </a:ext>
              </a:extLst>
            </p:cNvPr>
            <p:cNvSpPr/>
            <p:nvPr/>
          </p:nvSpPr>
          <p:spPr>
            <a:xfrm rot="729165">
              <a:off x="1676400" y="2819522"/>
              <a:ext cx="1905000" cy="871088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cách</a:t>
              </a:r>
              <a:r>
                <a:rPr lang="en-US" dirty="0"/>
                <a:t> </a:t>
              </a:r>
              <a:r>
                <a:rPr lang="en-US" dirty="0" err="1"/>
                <a:t>nói</a:t>
              </a:r>
              <a:r>
                <a:rPr lang="en-US" dirty="0"/>
                <a:t> </a:t>
              </a:r>
              <a:r>
                <a:rPr lang="en-US" dirty="0" err="1"/>
                <a:t>mới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F611C0-22EB-BF42-8F7B-5EFE61581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838" y="4038600"/>
              <a:ext cx="4576762" cy="299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err="1">
                  <a:cs typeface="Arial" panose="020B0604020202020204" pitchFamily="34" charset="0"/>
                </a:rPr>
                <a:t>Tôi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đã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quên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hộ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dirty="0" err="1">
                  <a:cs typeface="Arial" panose="020B0604020202020204" pitchFamily="34" charset="0"/>
                </a:rPr>
                <a:t>chiếu</a:t>
              </a:r>
              <a:r>
                <a:rPr lang="en-US" altLang="en-US" dirty="0">
                  <a:cs typeface="Arial" panose="020B0604020202020204" pitchFamily="34" charset="0"/>
                </a:rPr>
                <a:t> ở </a:t>
              </a:r>
              <a:r>
                <a:rPr lang="en-US" altLang="en-US" dirty="0" err="1">
                  <a:cs typeface="Arial" panose="020B0604020202020204" pitchFamily="34" charset="0"/>
                </a:rPr>
                <a:t>nhà</a:t>
              </a:r>
              <a:r>
                <a:rPr lang="en-US" altLang="en-US" dirty="0">
                  <a:cs typeface="Arial" panose="020B0604020202020204" pitchFamily="34" charset="0"/>
                </a:rPr>
                <a:t> </a:t>
              </a:r>
              <a:r>
                <a:rPr lang="en-US" altLang="en-US" i="1" dirty="0" err="1">
                  <a:solidFill>
                    <a:srgbClr val="FFFF00"/>
                  </a:solidFill>
                  <a:cs typeface="Arial" panose="020B0604020202020204" pitchFamily="34" charset="0"/>
                </a:rPr>
                <a:t>mất</a:t>
              </a:r>
              <a:r>
                <a:rPr lang="en-US" altLang="en-US" i="1" dirty="0">
                  <a:solidFill>
                    <a:srgbClr val="FFFF00"/>
                  </a:solidFill>
                  <a:cs typeface="Arial" panose="020B0604020202020204" pitchFamily="34" charset="0"/>
                </a:rPr>
                <a:t> </a:t>
              </a:r>
              <a:r>
                <a:rPr lang="en-US" altLang="en-US" i="1" dirty="0" err="1">
                  <a:solidFill>
                    <a:srgbClr val="FFFF00"/>
                  </a:solidFill>
                  <a:cs typeface="Arial" panose="020B0604020202020204" pitchFamily="34" charset="0"/>
                </a:rPr>
                <a:t>rồi</a:t>
              </a:r>
              <a:r>
                <a:rPr lang="en-US" altLang="en-US" dirty="0"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4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CA8E04-912F-6C4E-A2FC-C943A44AEF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82ABE6-1D34-604B-89EC-B1A31CCBD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595" y="2864358"/>
            <a:ext cx="5003917" cy="2653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109047-DEFA-B84B-AB73-04F00735B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08" y="2907779"/>
            <a:ext cx="3993483" cy="2650617"/>
          </a:xfrm>
          <a:prstGeom prst="rect">
            <a:avLst/>
          </a:prstGeom>
        </p:spPr>
      </p:pic>
      <p:sp>
        <p:nvSpPr>
          <p:cNvPr id="4" name="Terminator 3">
            <a:extLst>
              <a:ext uri="{FF2B5EF4-FFF2-40B4-BE49-F238E27FC236}">
                <a16:creationId xmlns:a16="http://schemas.microsoft.com/office/drawing/2014/main" id="{9D9B6F4F-DECD-524D-9ECF-A0DF3AD5A2BA}"/>
              </a:ext>
            </a:extLst>
          </p:cNvPr>
          <p:cNvSpPr/>
          <p:nvPr/>
        </p:nvSpPr>
        <p:spPr>
          <a:xfrm>
            <a:off x="1140302" y="1674729"/>
            <a:ext cx="10111277" cy="96048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 tả sự bối rối  của người nói trong hoàn cảnh, tình huống khó khăn.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30DE8-4DF2-DD47-A064-27B84BFC7083}"/>
              </a:ext>
            </a:extLst>
          </p:cNvPr>
          <p:cNvSpPr/>
          <p:nvPr/>
        </p:nvSpPr>
        <p:spPr>
          <a:xfrm>
            <a:off x="224191" y="5605743"/>
            <a:ext cx="4429196" cy="1147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vi-VN" sz="2400" dirty="0"/>
              <a:t>Tôi đã đánh mất cái ví</a:t>
            </a:r>
          </a:p>
          <a:p>
            <a:pPr>
              <a:lnSpc>
                <a:spcPct val="150000"/>
              </a:lnSpc>
            </a:pPr>
            <a:r>
              <a:rPr lang="ja-JP" altLang="en-US" sz="2400"/>
              <a:t>財布をなくし</a:t>
            </a:r>
            <a:r>
              <a:rPr lang="ja-JP" altLang="en-US" sz="2400">
                <a:solidFill>
                  <a:srgbClr val="FF0000"/>
                </a:solidFill>
              </a:rPr>
              <a:t>てしまいました。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CDD1D-357A-7042-8DA0-547348041F90}"/>
              </a:ext>
            </a:extLst>
          </p:cNvPr>
          <p:cNvSpPr/>
          <p:nvPr/>
        </p:nvSpPr>
        <p:spPr>
          <a:xfrm>
            <a:off x="5594692" y="5558396"/>
            <a:ext cx="6096000" cy="12371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2</a:t>
            </a:r>
            <a:r>
              <a:rPr lang="vi-VN" sz="2400" dirty="0"/>
              <a:t>. Tôi bị lạc đường mât rồi</a:t>
            </a:r>
          </a:p>
          <a:p>
            <a:pPr algn="ctr">
              <a:lnSpc>
                <a:spcPct val="150000"/>
              </a:lnSpc>
            </a:pPr>
            <a:r>
              <a:rPr lang="vi-VN" altLang="ja-JP" sz="2400" dirty="0"/>
              <a:t>	</a:t>
            </a:r>
            <a:r>
              <a:rPr lang="ja-JP" altLang="en-US" sz="2400"/>
              <a:t>道に迷っ</a:t>
            </a:r>
            <a:r>
              <a:rPr lang="ja-JP" altLang="en-US" sz="2400">
                <a:solidFill>
                  <a:srgbClr val="FF0000"/>
                </a:solidFill>
              </a:rPr>
              <a:t>てしまいました</a:t>
            </a:r>
            <a:r>
              <a:rPr lang="ja-JP" altLang="en-US" sz="240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468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5E58F91A-84D9-464A-B317-8DCA8DD2D04A}"/>
              </a:ext>
            </a:extLst>
          </p:cNvPr>
          <p:cNvSpPr/>
          <p:nvPr/>
        </p:nvSpPr>
        <p:spPr>
          <a:xfrm>
            <a:off x="1396780" y="1674729"/>
            <a:ext cx="10111277" cy="960486"/>
          </a:xfrm>
          <a:prstGeom prst="flowChartTermina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</a:rPr>
              <a:t>Diễn tả một hành động hoặc một việc gì đó đã kết thúc hoặc đã hoàn thành.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CA20B7-777F-C144-8786-0E7029DC1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54" y="3074754"/>
            <a:ext cx="3936999" cy="2324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2E613-7033-D04E-B87B-8D6504FE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46" y="2891394"/>
            <a:ext cx="3937000" cy="2480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9B9B24-9E20-A143-AE5A-BA6CF5EC482E}"/>
              </a:ext>
            </a:extLst>
          </p:cNvPr>
          <p:cNvSpPr/>
          <p:nvPr/>
        </p:nvSpPr>
        <p:spPr>
          <a:xfrm>
            <a:off x="0" y="5584929"/>
            <a:ext cx="6096000" cy="11472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/>
              <a:t>Tôi đã làm xong bài tập</a:t>
            </a:r>
          </a:p>
          <a:p>
            <a:pPr>
              <a:lnSpc>
                <a:spcPct val="150000"/>
              </a:lnSpc>
            </a:pPr>
            <a:r>
              <a:rPr lang="ja-JP" altLang="en-US" sz="2400"/>
              <a:t>宿題は　もうやっ</a:t>
            </a:r>
            <a:r>
              <a:rPr lang="ja-JP" altLang="en-US" sz="2400">
                <a:solidFill>
                  <a:srgbClr val="FF0000"/>
                </a:solidFill>
              </a:rPr>
              <a:t>てしまいました。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CA2E2-ED88-A946-B8C6-FD865CD53631}"/>
              </a:ext>
            </a:extLst>
          </p:cNvPr>
          <p:cNvSpPr/>
          <p:nvPr/>
        </p:nvSpPr>
        <p:spPr>
          <a:xfrm>
            <a:off x="6791093" y="5584929"/>
            <a:ext cx="5118409" cy="1147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/>
              <a:t>Tôi đã viết xong báo cáo.</a:t>
            </a:r>
          </a:p>
          <a:p>
            <a:pPr>
              <a:lnSpc>
                <a:spcPct val="150000"/>
              </a:lnSpc>
            </a:pPr>
            <a:r>
              <a:rPr lang="ja-JP" altLang="en-US" sz="2400"/>
              <a:t>レポートを書いて</a:t>
            </a:r>
            <a:r>
              <a:rPr lang="ja-JP" altLang="en-US" sz="2400">
                <a:solidFill>
                  <a:srgbClr val="FF0000"/>
                </a:solidFill>
              </a:rPr>
              <a:t>しまいました。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4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lvl="0" algn="ctr"/>
            <a:r>
              <a:rPr lang="vi-VN" sz="6000" b="1" dirty="0">
                <a:solidFill>
                  <a:srgbClr val="FF0000"/>
                </a:solidFill>
                <a:ea typeface="Yu Mincho" panose="02020400000000000000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てしまいました</a:t>
            </a:r>
            <a:endParaRPr lang="en-US" sz="6000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43DB4-ACCA-F542-8182-18C14459A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89" y="1811871"/>
            <a:ext cx="11280821" cy="4806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641812-E6EF-904E-B1B8-B7B4B0F86581}"/>
              </a:ext>
            </a:extLst>
          </p:cNvPr>
          <p:cNvSpPr/>
          <p:nvPr/>
        </p:nvSpPr>
        <p:spPr>
          <a:xfrm>
            <a:off x="2717428" y="1905418"/>
            <a:ext cx="6634976" cy="132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Tôi đã chia tay với người yêu</a:t>
            </a:r>
          </a:p>
          <a:p>
            <a:pPr algn="ctr"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恋人と　忘れ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てしまいました</a:t>
            </a:r>
            <a:r>
              <a:rPr lang="ja-JP" altLang="en-US" sz="2800">
                <a:solidFill>
                  <a:srgbClr val="FF0000"/>
                </a:solidFill>
              </a:rPr>
              <a:t>。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754</Words>
  <Application>Microsoft Macintosh PowerPoint</Application>
  <PresentationFormat>Widescreen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HGSeikaishotaiPRO</vt:lpstr>
      <vt:lpstr>MS Mincho</vt:lpstr>
      <vt:lpstr>NtMotoyaKyotai</vt:lpstr>
      <vt:lpstr>游明朝</vt:lpstr>
      <vt:lpstr>游明朝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2021-07-25T04:49:11Z</dcterms:created>
  <dcterms:modified xsi:type="dcterms:W3CDTF">2021-07-27T04:41:30Z</dcterms:modified>
</cp:coreProperties>
</file>